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sldIdLst>
    <p:sldId id="257" r:id="rId2"/>
    <p:sldId id="1192" r:id="rId3"/>
    <p:sldId id="1598" r:id="rId4"/>
    <p:sldId id="1594" r:id="rId5"/>
    <p:sldId id="1600" r:id="rId6"/>
    <p:sldId id="1595" r:id="rId7"/>
    <p:sldId id="1597" r:id="rId8"/>
    <p:sldId id="1240" r:id="rId9"/>
    <p:sldId id="1238" r:id="rId10"/>
    <p:sldId id="1237" r:id="rId11"/>
    <p:sldId id="1243" r:id="rId12"/>
    <p:sldId id="1245" r:id="rId13"/>
    <p:sldId id="1246" r:id="rId14"/>
    <p:sldId id="1244" r:id="rId15"/>
    <p:sldId id="1247" r:id="rId16"/>
    <p:sldId id="1599" r:id="rId17"/>
    <p:sldId id="1191" r:id="rId18"/>
    <p:sldId id="1193" r:id="rId19"/>
    <p:sldId id="1195" r:id="rId20"/>
    <p:sldId id="1194" r:id="rId21"/>
    <p:sldId id="1196" r:id="rId22"/>
    <p:sldId id="1197" r:id="rId23"/>
    <p:sldId id="1170" r:id="rId24"/>
    <p:sldId id="1229" r:id="rId25"/>
    <p:sldId id="1230" r:id="rId26"/>
    <p:sldId id="1231" r:id="rId27"/>
    <p:sldId id="1232" r:id="rId28"/>
    <p:sldId id="1233" r:id="rId29"/>
    <p:sldId id="280" r:id="rId30"/>
    <p:sldId id="1235" r:id="rId31"/>
    <p:sldId id="281" r:id="rId32"/>
    <p:sldId id="1234" r:id="rId33"/>
    <p:sldId id="1236" r:id="rId34"/>
    <p:sldId id="1241" r:id="rId35"/>
    <p:sldId id="1239" r:id="rId36"/>
    <p:sldId id="1242" r:id="rId37"/>
    <p:sldId id="1249" r:id="rId38"/>
    <p:sldId id="1557" r:id="rId39"/>
    <p:sldId id="1558" r:id="rId40"/>
    <p:sldId id="1559" r:id="rId41"/>
    <p:sldId id="1560" r:id="rId42"/>
    <p:sldId id="282" r:id="rId43"/>
    <p:sldId id="1593" r:id="rId4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9B33"/>
    <a:srgbClr val="6A9DB2"/>
    <a:srgbClr val="101010"/>
    <a:srgbClr val="66A8D8"/>
    <a:srgbClr val="B99E22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93"/>
    <p:restoredTop sz="94052"/>
  </p:normalViewPr>
  <p:slideViewPr>
    <p:cSldViewPr snapToGrid="0" snapToObjects="1">
      <p:cViewPr varScale="1">
        <p:scale>
          <a:sx n="58" d="100"/>
          <a:sy n="58" d="100"/>
        </p:scale>
        <p:origin x="20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A2F7A-A04F-FB46-B75F-F84410F50637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A50AD-8836-7C44-BB81-E61634F319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96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Espace réservé de l'image des diapositives 1">
            <a:extLst>
              <a:ext uri="{FF2B5EF4-FFF2-40B4-BE49-F238E27FC236}">
                <a16:creationId xmlns:a16="http://schemas.microsoft.com/office/drawing/2014/main" id="{8545A97E-D3BC-DB45-A437-FADF2CF628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Espace réservé des notes 2">
            <a:extLst>
              <a:ext uri="{FF2B5EF4-FFF2-40B4-BE49-F238E27FC236}">
                <a16:creationId xmlns:a16="http://schemas.microsoft.com/office/drawing/2014/main" id="{55655178-D25A-7542-A8AA-CDA30A9CF7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fr-FR" altLang="fr-FR"/>
              <a:t>L</a:t>
            </a:r>
          </a:p>
        </p:txBody>
      </p:sp>
      <p:sp>
        <p:nvSpPr>
          <p:cNvPr id="16387" name="Espace réservé du numéro de diapositive 3">
            <a:extLst>
              <a:ext uri="{FF2B5EF4-FFF2-40B4-BE49-F238E27FC236}">
                <a16:creationId xmlns:a16="http://schemas.microsoft.com/office/drawing/2014/main" id="{2F1987E3-B2B6-EF4E-8E97-F3B69BC422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450B98-994B-6A45-8E1F-21C4DBC70D48}" type="slidenum">
              <a:rPr lang="fr-FR" altLang="fr-F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38</a:t>
            </a:fld>
            <a:endParaRPr lang="fr-FR" altLang="fr-F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753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Espace réservé de l'image des diapositives 1">
            <a:extLst>
              <a:ext uri="{FF2B5EF4-FFF2-40B4-BE49-F238E27FC236}">
                <a16:creationId xmlns:a16="http://schemas.microsoft.com/office/drawing/2014/main" id="{8545A97E-D3BC-DB45-A437-FADF2CF628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Espace réservé des notes 2">
            <a:extLst>
              <a:ext uri="{FF2B5EF4-FFF2-40B4-BE49-F238E27FC236}">
                <a16:creationId xmlns:a16="http://schemas.microsoft.com/office/drawing/2014/main" id="{55655178-D25A-7542-A8AA-CDA30A9CF7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fr-FR" altLang="fr-FR"/>
              <a:t>L</a:t>
            </a:r>
          </a:p>
        </p:txBody>
      </p:sp>
      <p:sp>
        <p:nvSpPr>
          <p:cNvPr id="16387" name="Espace réservé du numéro de diapositive 3">
            <a:extLst>
              <a:ext uri="{FF2B5EF4-FFF2-40B4-BE49-F238E27FC236}">
                <a16:creationId xmlns:a16="http://schemas.microsoft.com/office/drawing/2014/main" id="{2F1987E3-B2B6-EF4E-8E97-F3B69BC422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450B98-994B-6A45-8E1F-21C4DBC70D48}" type="slidenum">
              <a:rPr lang="fr-FR" altLang="fr-F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39</a:t>
            </a:fld>
            <a:endParaRPr lang="fr-FR" altLang="fr-F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2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Espace réservé de l'image des diapositives 1">
            <a:extLst>
              <a:ext uri="{FF2B5EF4-FFF2-40B4-BE49-F238E27FC236}">
                <a16:creationId xmlns:a16="http://schemas.microsoft.com/office/drawing/2014/main" id="{8545A97E-D3BC-DB45-A437-FADF2CF628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Espace réservé des notes 2">
            <a:extLst>
              <a:ext uri="{FF2B5EF4-FFF2-40B4-BE49-F238E27FC236}">
                <a16:creationId xmlns:a16="http://schemas.microsoft.com/office/drawing/2014/main" id="{55655178-D25A-7542-A8AA-CDA30A9CF7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fr-FR" altLang="fr-FR"/>
              <a:t>L</a:t>
            </a:r>
          </a:p>
        </p:txBody>
      </p:sp>
      <p:sp>
        <p:nvSpPr>
          <p:cNvPr id="16387" name="Espace réservé du numéro de diapositive 3">
            <a:extLst>
              <a:ext uri="{FF2B5EF4-FFF2-40B4-BE49-F238E27FC236}">
                <a16:creationId xmlns:a16="http://schemas.microsoft.com/office/drawing/2014/main" id="{2F1987E3-B2B6-EF4E-8E97-F3B69BC422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450B98-994B-6A45-8E1F-21C4DBC70D48}" type="slidenum">
              <a:rPr lang="fr-FR" altLang="fr-F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40</a:t>
            </a:fld>
            <a:endParaRPr lang="fr-FR" altLang="fr-F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775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Espace réservé de l'image des diapositives 1">
            <a:extLst>
              <a:ext uri="{FF2B5EF4-FFF2-40B4-BE49-F238E27FC236}">
                <a16:creationId xmlns:a16="http://schemas.microsoft.com/office/drawing/2014/main" id="{8545A97E-D3BC-DB45-A437-FADF2CF628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Espace réservé des notes 2">
            <a:extLst>
              <a:ext uri="{FF2B5EF4-FFF2-40B4-BE49-F238E27FC236}">
                <a16:creationId xmlns:a16="http://schemas.microsoft.com/office/drawing/2014/main" id="{55655178-D25A-7542-A8AA-CDA30A9CF7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fr-FR" altLang="fr-FR"/>
              <a:t>L</a:t>
            </a:r>
          </a:p>
        </p:txBody>
      </p:sp>
      <p:sp>
        <p:nvSpPr>
          <p:cNvPr id="16387" name="Espace réservé du numéro de diapositive 3">
            <a:extLst>
              <a:ext uri="{FF2B5EF4-FFF2-40B4-BE49-F238E27FC236}">
                <a16:creationId xmlns:a16="http://schemas.microsoft.com/office/drawing/2014/main" id="{2F1987E3-B2B6-EF4E-8E97-F3B69BC422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450B98-994B-6A45-8E1F-21C4DBC70D48}" type="slidenum">
              <a:rPr lang="fr-FR" altLang="fr-F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41</a:t>
            </a:fld>
            <a:endParaRPr lang="fr-FR" altLang="fr-F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573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826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7300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339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96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65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14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766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386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110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868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16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CCE4A-1779-5249-B353-41E879F9DFBE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00BDD-C955-9D40-8B39-FCF7AAA90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070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aris-art-market.huma-num.f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verse.harvard.edu/dataset.xhtml?persistentId=doi:10.7910/DVN/H8QWBW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dataverse.harvard.edu/dataset.xhtml?persistentId=doi:10.7910/DVN/0COI5J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usba-bordeaux.fr/fr/article/salons-independants-bordelai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Saint-Raymond/tutorials/tree/main/Reseaux_avec_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Saint-Raymond/tutorials/tree/main/Geph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avoirs.ens.fr/expose.php?id=3912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treecloud.univ-mlv.f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lab.github.io/table2net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84D67BE-F22B-C641-A77D-D1FC6FA5B513}"/>
              </a:ext>
            </a:extLst>
          </p:cNvPr>
          <p:cNvSpPr txBox="1"/>
          <p:nvPr/>
        </p:nvSpPr>
        <p:spPr>
          <a:xfrm>
            <a:off x="956982" y="6032153"/>
            <a:ext cx="8097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solidFill>
                  <a:srgbClr val="E8E8E8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Léa Saint-Raymond (ENS-PSL)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55227D-B501-D347-BDD5-10B2328312B5}"/>
              </a:ext>
            </a:extLst>
          </p:cNvPr>
          <p:cNvSpPr txBox="1"/>
          <p:nvPr/>
        </p:nvSpPr>
        <p:spPr>
          <a:xfrm>
            <a:off x="134911" y="5766772"/>
            <a:ext cx="8097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</a:t>
            </a:r>
            <a:r>
              <a:rPr lang="fr-FR" sz="20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+D</a:t>
            </a:r>
            <a:r>
              <a:rPr lang="fr-FR" sz="20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H, </a:t>
            </a:r>
            <a:r>
              <a:rPr lang="fr-FR" sz="20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April 14, 2021</a:t>
            </a:r>
          </a:p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 Getty Advanced Workshop on</a:t>
            </a:r>
          </a:p>
          <a:p>
            <a:r>
              <a:rPr lang="fr-FR" sz="20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Network </a:t>
            </a:r>
            <a:r>
              <a:rPr lang="fr-FR" sz="20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Analysis</a:t>
            </a:r>
            <a:r>
              <a:rPr lang="fr-FR" sz="20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Digital Art </a:t>
            </a:r>
            <a:r>
              <a:rPr lang="fr-FR" sz="20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History</a:t>
            </a:r>
            <a:endParaRPr lang="fr-FR" sz="2000" dirty="0">
              <a:solidFill>
                <a:srgbClr val="F29B3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675B298-F722-484F-8A70-97B71E2AF0AF}"/>
              </a:ext>
            </a:extLst>
          </p:cNvPr>
          <p:cNvSpPr txBox="1"/>
          <p:nvPr/>
        </p:nvSpPr>
        <p:spPr>
          <a:xfrm>
            <a:off x="0" y="36335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Network </a:t>
            </a:r>
            <a:r>
              <a:rPr lang="fr-FR" sz="3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Analysis</a:t>
            </a:r>
            <a:endParaRPr lang="fr-FR" sz="36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fr-FR" sz="32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R</a:t>
            </a:r>
            <a:r>
              <a:rPr lang="fr-FR" sz="32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(and </a:t>
            </a:r>
            <a:r>
              <a:rPr lang="fr-FR" sz="32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beyond</a:t>
            </a:r>
            <a: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!)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476E9D-29E0-4C47-A717-4589959BA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82" b="6163"/>
          <a:stretch/>
        </p:blipFill>
        <p:spPr>
          <a:xfrm>
            <a:off x="0" y="1205088"/>
            <a:ext cx="9144000" cy="442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62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888A16F-7090-9F46-A530-3E21028E5EB0}"/>
              </a:ext>
            </a:extLst>
          </p:cNvPr>
          <p:cNvSpPr txBox="1"/>
          <p:nvPr/>
        </p:nvSpPr>
        <p:spPr>
          <a:xfrm>
            <a:off x="168369" y="292016"/>
            <a:ext cx="8503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Option #2 : bipartite network.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8FCD66-E3A5-764A-B816-0123C6D5AFDD}"/>
              </a:ext>
            </a:extLst>
          </p:cNvPr>
          <p:cNvSpPr/>
          <p:nvPr/>
        </p:nvSpPr>
        <p:spPr>
          <a:xfrm>
            <a:off x="3977640" y="315581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want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two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types of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nodes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for instance </a:t>
            </a:r>
            <a:r>
              <a:rPr lang="fr-FR" sz="2000" i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auctioneers</a:t>
            </a:r>
            <a:r>
              <a:rPr lang="fr-FR" sz="20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(CP)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and </a:t>
            </a:r>
            <a:r>
              <a:rPr lang="fr-FR" sz="20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experts. So column1 = CP and </a:t>
            </a:r>
            <a:r>
              <a:rPr lang="fr-FR" sz="2000" i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column</a:t>
            </a:r>
            <a:r>
              <a:rPr lang="fr-FR" sz="20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2 = experts. </a:t>
            </a:r>
          </a:p>
          <a:p>
            <a:endParaRPr lang="fr-FR" sz="2000" i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Experts and CP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will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linked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if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they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appear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in the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same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row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the table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71B526-B5BA-0545-8114-A8C634EE7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89"/>
          <a:stretch/>
        </p:blipFill>
        <p:spPr>
          <a:xfrm>
            <a:off x="592459" y="960120"/>
            <a:ext cx="2368062" cy="5562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C5471C7-1DAA-AF49-B1D2-364D9C768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940" y="1410970"/>
            <a:ext cx="3573780" cy="124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71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283F059-9FD2-DC49-8152-C78B9BD86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4" y="659969"/>
            <a:ext cx="8714792" cy="59427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32D00-9174-2E4E-8354-3F9DB181DBFD}"/>
              </a:ext>
            </a:extLst>
          </p:cNvPr>
          <p:cNvSpPr/>
          <p:nvPr/>
        </p:nvSpPr>
        <p:spPr>
          <a:xfrm>
            <a:off x="1899285" y="3862388"/>
            <a:ext cx="2043113" cy="188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34DEE-5439-D44E-B9CE-2A14EC9BF6C2}"/>
              </a:ext>
            </a:extLst>
          </p:cNvPr>
          <p:cNvSpPr/>
          <p:nvPr/>
        </p:nvSpPr>
        <p:spPr>
          <a:xfrm>
            <a:off x="738290" y="167646"/>
            <a:ext cx="756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Open the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gexf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972011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53CAF53-7E1B-8349-894A-5F88D43C7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487"/>
            <a:ext cx="9144000" cy="59167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4ABCBC-2C98-9745-BC2A-B39E0FF18ED6}"/>
              </a:ext>
            </a:extLst>
          </p:cNvPr>
          <p:cNvSpPr/>
          <p:nvPr/>
        </p:nvSpPr>
        <p:spPr>
          <a:xfrm>
            <a:off x="0" y="15060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« Vue d’ensemble »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window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allows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modify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shape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the network.  </a:t>
            </a:r>
          </a:p>
        </p:txBody>
      </p:sp>
    </p:spTree>
    <p:extLst>
      <p:ext uri="{BB962C8B-B14F-4D97-AF65-F5344CB8AC3E}">
        <p14:creationId xmlns:p14="http://schemas.microsoft.com/office/powerpoint/2010/main" val="722393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25A5459-74B0-074B-929A-DFA50B42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2856"/>
            <a:ext cx="9144000" cy="57790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2F48CE-CE81-3244-9A0D-D7E4E951C5A1}"/>
              </a:ext>
            </a:extLst>
          </p:cNvPr>
          <p:cNvSpPr/>
          <p:nvPr/>
        </p:nvSpPr>
        <p:spPr>
          <a:xfrm>
            <a:off x="0" y="15060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« prévisualisation »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window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allows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improve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network.  </a:t>
            </a:r>
          </a:p>
        </p:txBody>
      </p:sp>
    </p:spTree>
    <p:extLst>
      <p:ext uri="{BB962C8B-B14F-4D97-AF65-F5344CB8AC3E}">
        <p14:creationId xmlns:p14="http://schemas.microsoft.com/office/powerpoint/2010/main" val="853543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7884A30-C4E2-114D-A691-4B3E3D1A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235"/>
            <a:ext cx="9144000" cy="57567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1AB1D1-A9D0-8B44-BA6D-EEFC7526DD27}"/>
              </a:ext>
            </a:extLst>
          </p:cNvPr>
          <p:cNvSpPr/>
          <p:nvPr/>
        </p:nvSpPr>
        <p:spPr>
          <a:xfrm>
            <a:off x="0" y="15060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« statistiques »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window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allows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compute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statistics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the network</a:t>
            </a:r>
          </a:p>
        </p:txBody>
      </p:sp>
    </p:spTree>
    <p:extLst>
      <p:ext uri="{BB962C8B-B14F-4D97-AF65-F5344CB8AC3E}">
        <p14:creationId xmlns:p14="http://schemas.microsoft.com/office/powerpoint/2010/main" val="223097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F41222C-B055-A748-AEB8-75BD56CA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985" y="617623"/>
            <a:ext cx="5778424" cy="61548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5C3871-370F-AF45-8142-9693F51D6CF4}"/>
              </a:ext>
            </a:extLst>
          </p:cNvPr>
          <p:cNvSpPr/>
          <p:nvPr/>
        </p:nvSpPr>
        <p:spPr>
          <a:xfrm>
            <a:off x="0" y="15060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Export as a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svg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file and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add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legend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Inkscape</a:t>
            </a:r>
            <a:endParaRPr lang="fr-FR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18442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F41222C-B055-A748-AEB8-75BD56CA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7" y="990600"/>
            <a:ext cx="5365446" cy="571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5C3871-370F-AF45-8142-9693F51D6CF4}"/>
              </a:ext>
            </a:extLst>
          </p:cNvPr>
          <p:cNvSpPr/>
          <p:nvPr/>
        </p:nvSpPr>
        <p:spPr>
          <a:xfrm>
            <a:off x="0" y="150607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Network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visualization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always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trade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-off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between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comprehensiveness</a:t>
            </a:r>
            <a:b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and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readability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62876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C82BF9E-012E-6843-998A-2AEA75CB0F59}"/>
              </a:ext>
            </a:extLst>
          </p:cNvPr>
          <p:cNvSpPr txBox="1"/>
          <p:nvPr/>
        </p:nvSpPr>
        <p:spPr>
          <a:xfrm>
            <a:off x="433774" y="412124"/>
            <a:ext cx="8097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What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« good » corpus?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E2F99F0-F95F-8247-95C4-A19B4309C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95" y="1265349"/>
            <a:ext cx="6845837" cy="51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16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C82BF9E-012E-6843-998A-2AEA75CB0F59}"/>
              </a:ext>
            </a:extLst>
          </p:cNvPr>
          <p:cNvSpPr txBox="1"/>
          <p:nvPr/>
        </p:nvSpPr>
        <p:spPr>
          <a:xfrm>
            <a:off x="0" y="203118"/>
            <a:ext cx="8948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For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reasons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time,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feasibility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significance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the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results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b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it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better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have a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closed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corpus,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whose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limits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are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known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29FB409-A1B9-F241-A0C4-75F385D56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54"/>
            <a:ext cx="9144000" cy="49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48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64816" y="4777162"/>
            <a:ext cx="37791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2000" dirty="0">
                <a:latin typeface="+mn-lt"/>
              </a:rPr>
              <a:t>Une source bien pratique : </a:t>
            </a:r>
          </a:p>
          <a:p>
            <a:pPr algn="ctr">
              <a:defRPr/>
            </a:pPr>
            <a:r>
              <a:rPr lang="fr-FR" sz="2000" dirty="0">
                <a:latin typeface="+mn-lt"/>
              </a:rPr>
              <a:t>le </a:t>
            </a:r>
            <a:r>
              <a:rPr lang="fr-FR" sz="2000" i="1" dirty="0">
                <a:latin typeface="+mn-lt"/>
              </a:rPr>
              <a:t>Bottin du commerce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59FB99D-42E9-0E4B-A480-FEBB2CFBC186}"/>
              </a:ext>
            </a:extLst>
          </p:cNvPr>
          <p:cNvSpPr txBox="1"/>
          <p:nvPr/>
        </p:nvSpPr>
        <p:spPr>
          <a:xfrm>
            <a:off x="6063667" y="4447936"/>
            <a:ext cx="28281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Julien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Cavero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Félicie de Maupeou :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picture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dealers in the</a:t>
            </a:r>
          </a:p>
          <a:p>
            <a:pPr algn="ctr">
              <a:defRPr/>
            </a:pPr>
            <a:r>
              <a:rPr lang="fr-FR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Bottin du commerce 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(1815-1955)</a:t>
            </a:r>
          </a:p>
          <a:p>
            <a:pPr algn="ctr">
              <a:defRPr/>
            </a:pP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https://paris-art-market.huma-num.fr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pic>
        <p:nvPicPr>
          <p:cNvPr id="7" name="Image 6" descr="Capture d’écran 2017-06-09 à 10.18.57.png">
            <a:extLst>
              <a:ext uri="{FF2B5EF4-FFF2-40B4-BE49-F238E27FC236}">
                <a16:creationId xmlns:a16="http://schemas.microsoft.com/office/drawing/2014/main" id="{373D17DC-93BF-CA4E-9348-E837FD55B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316" y="751112"/>
            <a:ext cx="3407684" cy="337394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2AD1B6E-1261-894F-A8E5-5751A6AB0E42}"/>
              </a:ext>
            </a:extLst>
          </p:cNvPr>
          <p:cNvSpPr txBox="1"/>
          <p:nvPr/>
        </p:nvSpPr>
        <p:spPr>
          <a:xfrm>
            <a:off x="52251" y="93631"/>
            <a:ext cx="8948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Some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examples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3E90C6D-A408-BC45-BB38-290033A19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610418"/>
            <a:ext cx="5697144" cy="62084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B49B01-E73B-E344-AF44-1FD69DD99E05}"/>
              </a:ext>
            </a:extLst>
          </p:cNvPr>
          <p:cNvSpPr/>
          <p:nvPr/>
        </p:nvSpPr>
        <p:spPr>
          <a:xfrm>
            <a:off x="114300" y="610418"/>
            <a:ext cx="930729" cy="5162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75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F16E393-8B02-E84F-94E7-504C3A5FF40C}"/>
              </a:ext>
            </a:extLst>
          </p:cNvPr>
          <p:cNvSpPr txBox="1"/>
          <p:nvPr/>
        </p:nvSpPr>
        <p:spPr>
          <a:xfrm>
            <a:off x="-118418" y="1234840"/>
            <a:ext cx="4838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Compute</a:t>
            </a:r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statistics</a:t>
            </a:r>
            <a:endParaRPr lang="fr-FR" sz="3200" dirty="0">
              <a:solidFill>
                <a:srgbClr val="6A9DB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C50B502-C72B-5B4D-BDFC-0F6E53DBA427}"/>
              </a:ext>
            </a:extLst>
          </p:cNvPr>
          <p:cNvSpPr txBox="1"/>
          <p:nvPr/>
        </p:nvSpPr>
        <p:spPr>
          <a:xfrm>
            <a:off x="0" y="3633950"/>
            <a:ext cx="4838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Draw</a:t>
            </a:r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beautiful</a:t>
            </a:r>
            <a:b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networks </a:t>
            </a:r>
            <a:r>
              <a:rPr lang="fr-FR" sz="20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(for publication)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21CF048-5E85-734E-9A2E-23359257EADB}"/>
              </a:ext>
            </a:extLst>
          </p:cNvPr>
          <p:cNvSpPr txBox="1"/>
          <p:nvPr/>
        </p:nvSpPr>
        <p:spPr>
          <a:xfrm>
            <a:off x="-222354" y="2345325"/>
            <a:ext cx="4838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Go </a:t>
            </a:r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fast</a:t>
            </a:r>
            <a:endParaRPr lang="fr-FR" sz="3200" dirty="0">
              <a:solidFill>
                <a:srgbClr val="6A9DB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B0FD739-50E0-CB45-B2D4-E7653F32516A}"/>
              </a:ext>
            </a:extLst>
          </p:cNvPr>
          <p:cNvSpPr txBox="1"/>
          <p:nvPr/>
        </p:nvSpPr>
        <p:spPr>
          <a:xfrm>
            <a:off x="1812815" y="124355"/>
            <a:ext cx="5606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What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do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want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do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12A03BF-6178-1345-9766-C80221AC3F28}"/>
              </a:ext>
            </a:extLst>
          </p:cNvPr>
          <p:cNvSpPr txBox="1"/>
          <p:nvPr/>
        </p:nvSpPr>
        <p:spPr>
          <a:xfrm>
            <a:off x="0" y="5468649"/>
            <a:ext cx="4838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Overlay a network</a:t>
            </a:r>
            <a:b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on a </a:t>
            </a:r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map</a:t>
            </a:r>
            <a:endParaRPr lang="fr-FR" sz="3200" dirty="0">
              <a:solidFill>
                <a:srgbClr val="6A9DB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B397C5-3AF5-2045-9739-82311AED6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520" y="1151758"/>
            <a:ext cx="4297873" cy="54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35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C82BF9E-012E-6843-998A-2AEA75CB0F59}"/>
              </a:ext>
            </a:extLst>
          </p:cNvPr>
          <p:cNvSpPr txBox="1"/>
          <p:nvPr/>
        </p:nvSpPr>
        <p:spPr>
          <a:xfrm>
            <a:off x="0" y="203118"/>
            <a:ext cx="8948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Some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examples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5B4A78E-1161-E84C-9000-16B99406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207" y="835311"/>
            <a:ext cx="4670850" cy="48463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74E9A9C-1590-594F-96E0-BE11139B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" y="835311"/>
            <a:ext cx="4146579" cy="490412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339641B-F3A6-A348-B056-FF5462679916}"/>
              </a:ext>
            </a:extLst>
          </p:cNvPr>
          <p:cNvSpPr txBox="1"/>
          <p:nvPr/>
        </p:nvSpPr>
        <p:spPr>
          <a:xfrm>
            <a:off x="130628" y="5842337"/>
            <a:ext cx="8948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Nomination files of the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Parisian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auctioneers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(1801-1960)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https://dataverse.harvard.edu/dataset.xhtml?persistentId=doi:10.7910/DVN/H8QWBW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8537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C82BF9E-012E-6843-998A-2AEA75CB0F59}"/>
              </a:ext>
            </a:extLst>
          </p:cNvPr>
          <p:cNvSpPr txBox="1"/>
          <p:nvPr/>
        </p:nvSpPr>
        <p:spPr>
          <a:xfrm>
            <a:off x="0" y="203118"/>
            <a:ext cx="8948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Some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examples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D3B31EC-03B0-C24A-ADCB-B271C7EEB789}"/>
              </a:ext>
            </a:extLst>
          </p:cNvPr>
          <p:cNvSpPr txBox="1"/>
          <p:nvPr/>
        </p:nvSpPr>
        <p:spPr>
          <a:xfrm>
            <a:off x="195943" y="5698646"/>
            <a:ext cx="8948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Parisian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auction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sales of artefacts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from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Yuanmingyuan</a:t>
            </a:r>
            <a:endParaRPr lang="fr-FR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https://dataverse.harvard.edu/dataset.xhtml?persistentId=doi:10.7910/DVN/0COI5J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286B897-6D60-DB46-8A1D-F5DBDFD62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31" y="1029064"/>
            <a:ext cx="73152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87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C82BF9E-012E-6843-998A-2AEA75CB0F59}"/>
              </a:ext>
            </a:extLst>
          </p:cNvPr>
          <p:cNvSpPr txBox="1"/>
          <p:nvPr/>
        </p:nvSpPr>
        <p:spPr>
          <a:xfrm>
            <a:off x="0" y="203118"/>
            <a:ext cx="8948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Some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examples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F0F8075-6301-414D-88B2-86515ABFD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56"/>
          <a:stretch/>
        </p:blipFill>
        <p:spPr>
          <a:xfrm>
            <a:off x="687742" y="1091658"/>
            <a:ext cx="7572571" cy="431074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1407D70-043E-D044-AF85-43CA0499279D}"/>
              </a:ext>
            </a:extLst>
          </p:cNvPr>
          <p:cNvSpPr txBox="1"/>
          <p:nvPr/>
        </p:nvSpPr>
        <p:spPr>
          <a:xfrm>
            <a:off x="195943" y="5829275"/>
            <a:ext cx="8948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Exhibitions of the « Artistes indépendants Bordelais » (1928-1949)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http://www.musba-bordeaux.fr/fr/article/salons-independants-bordelais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3754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F16E393-8B02-E84F-94E7-504C3A5FF40C}"/>
              </a:ext>
            </a:extLst>
          </p:cNvPr>
          <p:cNvSpPr txBox="1"/>
          <p:nvPr/>
        </p:nvSpPr>
        <p:spPr>
          <a:xfrm>
            <a:off x="585746" y="2939143"/>
            <a:ext cx="8097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Once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have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identified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your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closed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corpus,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must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transform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it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into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 intelligent and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manageable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database</a:t>
            </a:r>
            <a:endParaRPr lang="fr-FR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0428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F16E393-8B02-E84F-94E7-504C3A5FF40C}"/>
              </a:ext>
            </a:extLst>
          </p:cNvPr>
          <p:cNvSpPr txBox="1"/>
          <p:nvPr/>
        </p:nvSpPr>
        <p:spPr>
          <a:xfrm>
            <a:off x="470086" y="2927138"/>
            <a:ext cx="8097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B. Network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analysis</a:t>
            </a:r>
            <a:endParaRPr lang="fr-FR" sz="32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29809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27B7B5E4-FAEB-CC43-BF49-913F97423A30}"/>
              </a:ext>
            </a:extLst>
          </p:cNvPr>
          <p:cNvSpPr/>
          <p:nvPr/>
        </p:nvSpPr>
        <p:spPr>
          <a:xfrm>
            <a:off x="2990335" y="1941305"/>
            <a:ext cx="642551" cy="6425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4BA9F12-5911-E441-B3BE-1A4DDE99CD06}"/>
              </a:ext>
            </a:extLst>
          </p:cNvPr>
          <p:cNvSpPr/>
          <p:nvPr/>
        </p:nvSpPr>
        <p:spPr>
          <a:xfrm>
            <a:off x="5358712" y="1941304"/>
            <a:ext cx="642551" cy="6425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7FCBDA8-3F0F-684D-80D4-3B37FAC7604F}"/>
              </a:ext>
            </a:extLst>
          </p:cNvPr>
          <p:cNvSpPr/>
          <p:nvPr/>
        </p:nvSpPr>
        <p:spPr>
          <a:xfrm>
            <a:off x="4246604" y="539817"/>
            <a:ext cx="642551" cy="6425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15619CC-4DB0-CF41-95C5-A28F7E84F334}"/>
              </a:ext>
            </a:extLst>
          </p:cNvPr>
          <p:cNvSpPr txBox="1"/>
          <p:nvPr/>
        </p:nvSpPr>
        <p:spPr>
          <a:xfrm>
            <a:off x="3064475" y="2761897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F231EC6-1A51-284D-B8BC-D16831A89CA3}"/>
              </a:ext>
            </a:extLst>
          </p:cNvPr>
          <p:cNvSpPr txBox="1"/>
          <p:nvPr/>
        </p:nvSpPr>
        <p:spPr>
          <a:xfrm>
            <a:off x="5539943" y="273211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9CF393A-1B16-1B41-9E74-D04698B0682D}"/>
              </a:ext>
            </a:extLst>
          </p:cNvPr>
          <p:cNvSpPr txBox="1"/>
          <p:nvPr/>
        </p:nvSpPr>
        <p:spPr>
          <a:xfrm>
            <a:off x="4394885" y="127953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ABDA55F-742C-5B41-B3EA-EE4989AF648D}"/>
              </a:ext>
            </a:extLst>
          </p:cNvPr>
          <p:cNvCxnSpPr>
            <a:cxnSpLocks/>
          </p:cNvCxnSpPr>
          <p:nvPr/>
        </p:nvCxnSpPr>
        <p:spPr>
          <a:xfrm flipV="1">
            <a:off x="3492841" y="1085206"/>
            <a:ext cx="847862" cy="910332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0997C7A-311E-F942-B69D-63F6A7C9DB69}"/>
              </a:ext>
            </a:extLst>
          </p:cNvPr>
          <p:cNvCxnSpPr>
            <a:cxnSpLocks/>
          </p:cNvCxnSpPr>
          <p:nvPr/>
        </p:nvCxnSpPr>
        <p:spPr>
          <a:xfrm flipH="1" flipV="1">
            <a:off x="4795056" y="1085206"/>
            <a:ext cx="711938" cy="910332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2F125FEA-6975-294D-9BA7-D07C0417D00B}"/>
              </a:ext>
            </a:extLst>
          </p:cNvPr>
          <p:cNvSpPr txBox="1"/>
          <p:nvPr/>
        </p:nvSpPr>
        <p:spPr>
          <a:xfrm>
            <a:off x="390424" y="3325981"/>
            <a:ext cx="85031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points A, B and C are </a:t>
            </a:r>
            <a:r>
              <a:rPr lang="fr-FR" sz="2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called</a:t>
            </a:r>
            <a:r>
              <a:rPr lang="fr-FR" sz="2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200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nodes</a:t>
            </a:r>
            <a:r>
              <a:rPr lang="fr-FR" sz="2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or </a:t>
            </a:r>
            <a:r>
              <a:rPr lang="fr-FR" sz="2200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vertices</a:t>
            </a:r>
            <a:r>
              <a:rPr lang="fr-FR" sz="2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</a:p>
          <a:p>
            <a:pPr algn="ctr"/>
            <a:endParaRPr lang="fr-FR" sz="22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fr-FR" sz="2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segments </a:t>
            </a:r>
            <a:r>
              <a:rPr lang="fr-FR" sz="2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between</a:t>
            </a:r>
            <a:r>
              <a:rPr lang="fr-FR" sz="2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fr-FR" sz="2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vertices</a:t>
            </a:r>
            <a:r>
              <a:rPr lang="fr-FR" sz="2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are </a:t>
            </a:r>
            <a:r>
              <a:rPr lang="fr-FR" sz="2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called</a:t>
            </a:r>
            <a:r>
              <a:rPr lang="fr-FR" sz="2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2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links</a:t>
            </a:r>
            <a:r>
              <a:rPr lang="fr-FR" sz="2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</a:p>
          <a:p>
            <a:pPr algn="ctr"/>
            <a:endParaRPr lang="fr-FR" sz="22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fr-FR" sz="22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Here</a:t>
            </a:r>
            <a:r>
              <a:rPr lang="fr-FR" sz="22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A </a:t>
            </a:r>
            <a:r>
              <a:rPr lang="fr-FR" sz="22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fr-FR" sz="22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2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linked</a:t>
            </a:r>
            <a:r>
              <a:rPr lang="fr-FR" sz="22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B and C, but B </a:t>
            </a:r>
            <a:r>
              <a:rPr lang="fr-FR" sz="22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fr-FR" sz="22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not </a:t>
            </a:r>
            <a:r>
              <a:rPr lang="fr-FR" sz="22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linked</a:t>
            </a:r>
            <a:r>
              <a:rPr lang="fr-FR" sz="22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C.</a:t>
            </a:r>
          </a:p>
          <a:p>
            <a:pPr algn="ctr"/>
            <a:endParaRPr lang="fr-FR" dirty="0">
              <a:solidFill>
                <a:schemeClr val="accent6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link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can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link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inter-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knowledge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(A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knows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B and C, but B and C do not know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each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other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), a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link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belonging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(A and B have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exhibited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together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A and C have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exhibited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together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but B and C have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never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appeared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in the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same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exhibition), etc.  </a:t>
            </a:r>
          </a:p>
        </p:txBody>
      </p:sp>
    </p:spTree>
    <p:extLst>
      <p:ext uri="{BB962C8B-B14F-4D97-AF65-F5344CB8AC3E}">
        <p14:creationId xmlns:p14="http://schemas.microsoft.com/office/powerpoint/2010/main" val="1308815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94458D-325D-9B41-AC61-511325DB6A2A}"/>
              </a:ext>
            </a:extLst>
          </p:cNvPr>
          <p:cNvSpPr/>
          <p:nvPr/>
        </p:nvSpPr>
        <p:spPr>
          <a:xfrm>
            <a:off x="161460" y="3651468"/>
            <a:ext cx="89611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Network </a:t>
            </a:r>
            <a:r>
              <a:rPr lang="fr-FR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density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number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links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compared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the total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number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possible links. 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here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it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2/3).</a:t>
            </a:r>
          </a:p>
          <a:p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  <a:p>
            <a:r>
              <a:rPr lang="fr-FR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Degree</a:t>
            </a:r>
            <a:r>
              <a:rPr lang="fr-FR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centrality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depends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on the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number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links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that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individual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-vertex has. 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here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A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more central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B and C,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2 links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instead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1). </a:t>
            </a:r>
          </a:p>
          <a:p>
            <a:endParaRPr lang="fr-FR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fr-FR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Connectedness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the network: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depends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on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whether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individuals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are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connected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or not by at least one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path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A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connected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component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set of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vertices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linked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together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by an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unbroken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chain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The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number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components of a network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reflects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its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greater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or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lesser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fragmentation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into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isolated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subgroups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(cliques). 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A7A7C0E-0C84-B040-B7F7-46AFBFA7FA36}"/>
              </a:ext>
            </a:extLst>
          </p:cNvPr>
          <p:cNvSpPr/>
          <p:nvPr/>
        </p:nvSpPr>
        <p:spPr>
          <a:xfrm>
            <a:off x="2990335" y="1941305"/>
            <a:ext cx="642551" cy="6425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21FFA7D-DF87-4643-B3B1-098729574328}"/>
              </a:ext>
            </a:extLst>
          </p:cNvPr>
          <p:cNvSpPr/>
          <p:nvPr/>
        </p:nvSpPr>
        <p:spPr>
          <a:xfrm>
            <a:off x="5358712" y="1941304"/>
            <a:ext cx="642551" cy="6425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9FB7D15-CDD2-0E40-AD6F-02B8E5B9F47D}"/>
              </a:ext>
            </a:extLst>
          </p:cNvPr>
          <p:cNvSpPr/>
          <p:nvPr/>
        </p:nvSpPr>
        <p:spPr>
          <a:xfrm>
            <a:off x="4246604" y="539817"/>
            <a:ext cx="642551" cy="6425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D0D88BC-B414-1A4E-A9F9-C741F40D6E59}"/>
              </a:ext>
            </a:extLst>
          </p:cNvPr>
          <p:cNvSpPr txBox="1"/>
          <p:nvPr/>
        </p:nvSpPr>
        <p:spPr>
          <a:xfrm>
            <a:off x="3064475" y="2761897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F20335-459C-D94D-B126-C669AEDAD4B3}"/>
              </a:ext>
            </a:extLst>
          </p:cNvPr>
          <p:cNvSpPr txBox="1"/>
          <p:nvPr/>
        </p:nvSpPr>
        <p:spPr>
          <a:xfrm>
            <a:off x="5539943" y="273211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C6EC705-E566-D04B-986D-A2A181F5171B}"/>
              </a:ext>
            </a:extLst>
          </p:cNvPr>
          <p:cNvSpPr txBox="1"/>
          <p:nvPr/>
        </p:nvSpPr>
        <p:spPr>
          <a:xfrm>
            <a:off x="4394885" y="127953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4156E1D-A5FF-E348-BC9A-3620F77C0A94}"/>
              </a:ext>
            </a:extLst>
          </p:cNvPr>
          <p:cNvCxnSpPr>
            <a:cxnSpLocks/>
          </p:cNvCxnSpPr>
          <p:nvPr/>
        </p:nvCxnSpPr>
        <p:spPr>
          <a:xfrm flipV="1">
            <a:off x="3492841" y="1085206"/>
            <a:ext cx="847862" cy="910332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1A027F9-98AD-1446-AFC4-CD57CB57B069}"/>
              </a:ext>
            </a:extLst>
          </p:cNvPr>
          <p:cNvCxnSpPr>
            <a:cxnSpLocks/>
          </p:cNvCxnSpPr>
          <p:nvPr/>
        </p:nvCxnSpPr>
        <p:spPr>
          <a:xfrm flipH="1" flipV="1">
            <a:off x="4795056" y="1085206"/>
            <a:ext cx="711938" cy="910332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72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6F3478F8-889E-2443-BED9-2AE8362B10AD}"/>
              </a:ext>
            </a:extLst>
          </p:cNvPr>
          <p:cNvSpPr/>
          <p:nvPr/>
        </p:nvSpPr>
        <p:spPr>
          <a:xfrm>
            <a:off x="2990335" y="2809985"/>
            <a:ext cx="642551" cy="6425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11DE410-0409-5340-87A8-DD12E7BB2C13}"/>
              </a:ext>
            </a:extLst>
          </p:cNvPr>
          <p:cNvSpPr/>
          <p:nvPr/>
        </p:nvSpPr>
        <p:spPr>
          <a:xfrm>
            <a:off x="5358712" y="2809984"/>
            <a:ext cx="642551" cy="6425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FD975B7-FBB1-7648-93CD-D83FDA9C6752}"/>
              </a:ext>
            </a:extLst>
          </p:cNvPr>
          <p:cNvSpPr/>
          <p:nvPr/>
        </p:nvSpPr>
        <p:spPr>
          <a:xfrm>
            <a:off x="4246604" y="1408497"/>
            <a:ext cx="642551" cy="6425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7E6FEBC-3D61-6742-A89E-DB5DBE97DC7D}"/>
              </a:ext>
            </a:extLst>
          </p:cNvPr>
          <p:cNvSpPr txBox="1"/>
          <p:nvPr/>
        </p:nvSpPr>
        <p:spPr>
          <a:xfrm>
            <a:off x="3064475" y="3630577"/>
            <a:ext cx="494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CB55037-DD91-1948-8FCB-40FF2F9B5441}"/>
              </a:ext>
            </a:extLst>
          </p:cNvPr>
          <p:cNvSpPr txBox="1"/>
          <p:nvPr/>
        </p:nvSpPr>
        <p:spPr>
          <a:xfrm>
            <a:off x="5539943" y="3600790"/>
            <a:ext cx="494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E7C955-B514-B74D-97CA-52D71C214D92}"/>
              </a:ext>
            </a:extLst>
          </p:cNvPr>
          <p:cNvSpPr txBox="1"/>
          <p:nvPr/>
        </p:nvSpPr>
        <p:spPr>
          <a:xfrm>
            <a:off x="4394885" y="2148210"/>
            <a:ext cx="494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EAE7E15-45B2-C34F-9F60-5322C4249C2B}"/>
              </a:ext>
            </a:extLst>
          </p:cNvPr>
          <p:cNvCxnSpPr>
            <a:cxnSpLocks/>
          </p:cNvCxnSpPr>
          <p:nvPr/>
        </p:nvCxnSpPr>
        <p:spPr>
          <a:xfrm flipV="1">
            <a:off x="3492841" y="1953886"/>
            <a:ext cx="847862" cy="910332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72C5E83B-6DC2-8448-B261-07BFC8325796}"/>
              </a:ext>
            </a:extLst>
          </p:cNvPr>
          <p:cNvSpPr txBox="1"/>
          <p:nvPr/>
        </p:nvSpPr>
        <p:spPr>
          <a:xfrm>
            <a:off x="340996" y="4289809"/>
            <a:ext cx="8503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Citation network: This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directed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network,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where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links are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arrows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</a:p>
          <a:p>
            <a:pPr algn="ctr"/>
            <a:endParaRPr lang="fr-FR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quotes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A, A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quotes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 and C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quotes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A. 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2C63E65-7561-A043-99EC-2D868CAE0CBE}"/>
              </a:ext>
            </a:extLst>
          </p:cNvPr>
          <p:cNvCxnSpPr>
            <a:cxnSpLocks/>
            <a:stCxn id="5" idx="5"/>
            <a:endCxn id="4" idx="1"/>
          </p:cNvCxnSpPr>
          <p:nvPr/>
        </p:nvCxnSpPr>
        <p:spPr>
          <a:xfrm>
            <a:off x="4795056" y="1956949"/>
            <a:ext cx="657755" cy="947134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966FC5A-8F7B-F045-A87E-36B33D42B933}"/>
              </a:ext>
            </a:extLst>
          </p:cNvPr>
          <p:cNvCxnSpPr>
            <a:cxnSpLocks/>
          </p:cNvCxnSpPr>
          <p:nvPr/>
        </p:nvCxnSpPr>
        <p:spPr>
          <a:xfrm flipH="1" flipV="1">
            <a:off x="4854931" y="1916816"/>
            <a:ext cx="685012" cy="927701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259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6F3478F8-889E-2443-BED9-2AE8362B10AD}"/>
              </a:ext>
            </a:extLst>
          </p:cNvPr>
          <p:cNvSpPr/>
          <p:nvPr/>
        </p:nvSpPr>
        <p:spPr>
          <a:xfrm>
            <a:off x="2990335" y="2809985"/>
            <a:ext cx="642551" cy="6425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11DE410-0409-5340-87A8-DD12E7BB2C13}"/>
              </a:ext>
            </a:extLst>
          </p:cNvPr>
          <p:cNvSpPr/>
          <p:nvPr/>
        </p:nvSpPr>
        <p:spPr>
          <a:xfrm>
            <a:off x="5358712" y="2809984"/>
            <a:ext cx="642551" cy="6425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FD975B7-FBB1-7648-93CD-D83FDA9C6752}"/>
              </a:ext>
            </a:extLst>
          </p:cNvPr>
          <p:cNvSpPr/>
          <p:nvPr/>
        </p:nvSpPr>
        <p:spPr>
          <a:xfrm>
            <a:off x="4246604" y="1408497"/>
            <a:ext cx="642551" cy="6425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7E6FEBC-3D61-6742-A89E-DB5DBE97DC7D}"/>
              </a:ext>
            </a:extLst>
          </p:cNvPr>
          <p:cNvSpPr txBox="1"/>
          <p:nvPr/>
        </p:nvSpPr>
        <p:spPr>
          <a:xfrm>
            <a:off x="3064475" y="3630577"/>
            <a:ext cx="494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CB55037-DD91-1948-8FCB-40FF2F9B5441}"/>
              </a:ext>
            </a:extLst>
          </p:cNvPr>
          <p:cNvSpPr txBox="1"/>
          <p:nvPr/>
        </p:nvSpPr>
        <p:spPr>
          <a:xfrm>
            <a:off x="5539943" y="3600790"/>
            <a:ext cx="494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E7C955-B514-B74D-97CA-52D71C214D92}"/>
              </a:ext>
            </a:extLst>
          </p:cNvPr>
          <p:cNvSpPr txBox="1"/>
          <p:nvPr/>
        </p:nvSpPr>
        <p:spPr>
          <a:xfrm>
            <a:off x="4394885" y="2148210"/>
            <a:ext cx="494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EAE7E15-45B2-C34F-9F60-5322C4249C2B}"/>
              </a:ext>
            </a:extLst>
          </p:cNvPr>
          <p:cNvCxnSpPr>
            <a:cxnSpLocks/>
          </p:cNvCxnSpPr>
          <p:nvPr/>
        </p:nvCxnSpPr>
        <p:spPr>
          <a:xfrm flipV="1">
            <a:off x="3492841" y="1953886"/>
            <a:ext cx="847862" cy="910332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72C5E83B-6DC2-8448-B261-07BFC8325796}"/>
              </a:ext>
            </a:extLst>
          </p:cNvPr>
          <p:cNvSpPr txBox="1"/>
          <p:nvPr/>
        </p:nvSpPr>
        <p:spPr>
          <a:xfrm>
            <a:off x="340996" y="4289809"/>
            <a:ext cx="8503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Citation network: This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directed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network,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where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links are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arrows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</a:p>
          <a:p>
            <a:pPr algn="ctr"/>
            <a:endParaRPr lang="fr-FR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quotes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A, A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quotes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 and C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quotes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A. 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2C63E65-7561-A043-99EC-2D868CAE0CBE}"/>
              </a:ext>
            </a:extLst>
          </p:cNvPr>
          <p:cNvCxnSpPr>
            <a:cxnSpLocks/>
            <a:stCxn id="5" idx="5"/>
            <a:endCxn id="4" idx="1"/>
          </p:cNvCxnSpPr>
          <p:nvPr/>
        </p:nvCxnSpPr>
        <p:spPr>
          <a:xfrm>
            <a:off x="4795056" y="1956949"/>
            <a:ext cx="657755" cy="947134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966FC5A-8F7B-F045-A87E-36B33D42B933}"/>
              </a:ext>
            </a:extLst>
          </p:cNvPr>
          <p:cNvCxnSpPr>
            <a:cxnSpLocks/>
          </p:cNvCxnSpPr>
          <p:nvPr/>
        </p:nvCxnSpPr>
        <p:spPr>
          <a:xfrm flipH="1" flipV="1">
            <a:off x="4854931" y="1916816"/>
            <a:ext cx="685012" cy="927701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777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0" y="362876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2000" dirty="0">
                <a:latin typeface="+mn-lt"/>
              </a:rPr>
              <a:t>Notre base de données (2 820 lignes) : </a:t>
            </a:r>
            <a:endParaRPr lang="fr-FR" sz="2000" i="1" dirty="0">
              <a:latin typeface="+mn-lt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93FB93-7E30-BB4D-9392-1F1D795D4334}"/>
              </a:ext>
            </a:extLst>
          </p:cNvPr>
          <p:cNvSpPr/>
          <p:nvPr/>
        </p:nvSpPr>
        <p:spPr>
          <a:xfrm>
            <a:off x="2990335" y="2809985"/>
            <a:ext cx="642551" cy="6425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E17B30-48A7-F14F-A560-F703F82F7F76}"/>
              </a:ext>
            </a:extLst>
          </p:cNvPr>
          <p:cNvSpPr/>
          <p:nvPr/>
        </p:nvSpPr>
        <p:spPr>
          <a:xfrm>
            <a:off x="5358712" y="2809984"/>
            <a:ext cx="642551" cy="6425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1688902-B62F-4645-912E-382F59F25439}"/>
              </a:ext>
            </a:extLst>
          </p:cNvPr>
          <p:cNvSpPr/>
          <p:nvPr/>
        </p:nvSpPr>
        <p:spPr>
          <a:xfrm>
            <a:off x="4246604" y="1408497"/>
            <a:ext cx="642551" cy="6425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5FE2711-721B-A347-8746-0921A7430F56}"/>
              </a:ext>
            </a:extLst>
          </p:cNvPr>
          <p:cNvSpPr txBox="1"/>
          <p:nvPr/>
        </p:nvSpPr>
        <p:spPr>
          <a:xfrm>
            <a:off x="3064475" y="3630577"/>
            <a:ext cx="494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E9A5CD-1EF6-B74A-8FD4-98E63AD18CBE}"/>
              </a:ext>
            </a:extLst>
          </p:cNvPr>
          <p:cNvSpPr txBox="1"/>
          <p:nvPr/>
        </p:nvSpPr>
        <p:spPr>
          <a:xfrm>
            <a:off x="5539943" y="3600790"/>
            <a:ext cx="494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A872BD1-3E7C-4142-BF58-34B4315BEFCA}"/>
              </a:ext>
            </a:extLst>
          </p:cNvPr>
          <p:cNvSpPr txBox="1"/>
          <p:nvPr/>
        </p:nvSpPr>
        <p:spPr>
          <a:xfrm>
            <a:off x="4394885" y="2148210"/>
            <a:ext cx="494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03824E4-0B1F-A848-9FF3-D2FB9B9D4AFA}"/>
              </a:ext>
            </a:extLst>
          </p:cNvPr>
          <p:cNvCxnSpPr>
            <a:cxnSpLocks/>
          </p:cNvCxnSpPr>
          <p:nvPr/>
        </p:nvCxnSpPr>
        <p:spPr>
          <a:xfrm flipV="1">
            <a:off x="3492841" y="1953886"/>
            <a:ext cx="847862" cy="910332"/>
          </a:xfrm>
          <a:prstGeom prst="line">
            <a:avLst/>
          </a:prstGeom>
          <a:ln w="1333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41B10F0-0C54-8D42-AF67-B7D21D49AC17}"/>
              </a:ext>
            </a:extLst>
          </p:cNvPr>
          <p:cNvCxnSpPr>
            <a:cxnSpLocks/>
          </p:cNvCxnSpPr>
          <p:nvPr/>
        </p:nvCxnSpPr>
        <p:spPr>
          <a:xfrm flipH="1" flipV="1">
            <a:off x="4795056" y="1953886"/>
            <a:ext cx="711938" cy="910332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2214A19-1FD5-4A4F-9B9A-1914B86AD1C3}"/>
              </a:ext>
            </a:extLst>
          </p:cNvPr>
          <p:cNvSpPr txBox="1"/>
          <p:nvPr/>
        </p:nvSpPr>
        <p:spPr>
          <a:xfrm>
            <a:off x="4113889" y="4758422"/>
            <a:ext cx="47055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 and B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were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exhibited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together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in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three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exhibitions, A and C in one exhibition, and B and C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were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never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exhibited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together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26600E2-10DF-374C-99AA-0315C7FAEEC9}"/>
              </a:ext>
            </a:extLst>
          </p:cNvPr>
          <p:cNvSpPr txBox="1"/>
          <p:nvPr/>
        </p:nvSpPr>
        <p:spPr>
          <a:xfrm>
            <a:off x="194297" y="535638"/>
            <a:ext cx="8747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network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can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made more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complex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by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adding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attributes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the links. 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E19FF68D-745C-674E-B598-FF3BAB6FABFC}"/>
              </a:ext>
            </a:extLst>
          </p:cNvPr>
          <p:cNvCxnSpPr>
            <a:cxnSpLocks/>
          </p:cNvCxnSpPr>
          <p:nvPr/>
        </p:nvCxnSpPr>
        <p:spPr>
          <a:xfrm flipV="1">
            <a:off x="1648202" y="5431811"/>
            <a:ext cx="1416273" cy="1"/>
          </a:xfrm>
          <a:prstGeom prst="line">
            <a:avLst/>
          </a:prstGeom>
          <a:ln w="1333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B08AEEF6-65F8-C148-9926-691ACAF49AEB}"/>
              </a:ext>
            </a:extLst>
          </p:cNvPr>
          <p:cNvCxnSpPr>
            <a:cxnSpLocks/>
          </p:cNvCxnSpPr>
          <p:nvPr/>
        </p:nvCxnSpPr>
        <p:spPr>
          <a:xfrm flipH="1">
            <a:off x="560808" y="5431811"/>
            <a:ext cx="1236308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B389FEE6-AAEB-E443-B212-125EAEF829FD}"/>
              </a:ext>
            </a:extLst>
          </p:cNvPr>
          <p:cNvSpPr txBox="1"/>
          <p:nvPr/>
        </p:nvSpPr>
        <p:spPr>
          <a:xfrm>
            <a:off x="1029730" y="5609851"/>
            <a:ext cx="494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7AD7579-D1E1-1749-9F67-E945038FC5ED}"/>
              </a:ext>
            </a:extLst>
          </p:cNvPr>
          <p:cNvSpPr txBox="1"/>
          <p:nvPr/>
        </p:nvSpPr>
        <p:spPr>
          <a:xfrm>
            <a:off x="2109203" y="5609851"/>
            <a:ext cx="494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21741B3-CB80-FE42-AB46-7C48F74C7FF9}"/>
              </a:ext>
            </a:extLst>
          </p:cNvPr>
          <p:cNvSpPr txBox="1"/>
          <p:nvPr/>
        </p:nvSpPr>
        <p:spPr>
          <a:xfrm>
            <a:off x="72311" y="4591585"/>
            <a:ext cx="3844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Number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joint exhibitions:</a:t>
            </a:r>
          </a:p>
        </p:txBody>
      </p:sp>
    </p:spTree>
    <p:extLst>
      <p:ext uri="{BB962C8B-B14F-4D97-AF65-F5344CB8AC3E}">
        <p14:creationId xmlns:p14="http://schemas.microsoft.com/office/powerpoint/2010/main" val="893067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F16E393-8B02-E84F-94E7-504C3A5FF40C}"/>
              </a:ext>
            </a:extLst>
          </p:cNvPr>
          <p:cNvSpPr txBox="1"/>
          <p:nvPr/>
        </p:nvSpPr>
        <p:spPr>
          <a:xfrm>
            <a:off x="-118418" y="1234840"/>
            <a:ext cx="4838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Compute</a:t>
            </a:r>
            <a: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statistics</a:t>
            </a:r>
            <a:endParaRPr lang="fr-FR" sz="3200" dirty="0">
              <a:solidFill>
                <a:srgbClr val="F29B3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C50B502-C72B-5B4D-BDFC-0F6E53DBA427}"/>
              </a:ext>
            </a:extLst>
          </p:cNvPr>
          <p:cNvSpPr txBox="1"/>
          <p:nvPr/>
        </p:nvSpPr>
        <p:spPr>
          <a:xfrm>
            <a:off x="0" y="3633950"/>
            <a:ext cx="4838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Draw</a:t>
            </a:r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beautiful</a:t>
            </a:r>
            <a:b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networks </a:t>
            </a:r>
            <a:r>
              <a:rPr lang="fr-FR" sz="20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(for publication)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21CF048-5E85-734E-9A2E-23359257EADB}"/>
              </a:ext>
            </a:extLst>
          </p:cNvPr>
          <p:cNvSpPr txBox="1"/>
          <p:nvPr/>
        </p:nvSpPr>
        <p:spPr>
          <a:xfrm>
            <a:off x="-222354" y="2345325"/>
            <a:ext cx="4838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Go </a:t>
            </a:r>
            <a:r>
              <a:rPr lang="fr-FR" sz="32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fast</a:t>
            </a:r>
            <a:endParaRPr lang="fr-FR" sz="3200" dirty="0">
              <a:solidFill>
                <a:srgbClr val="F29B3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B0FD739-50E0-CB45-B2D4-E7653F32516A}"/>
              </a:ext>
            </a:extLst>
          </p:cNvPr>
          <p:cNvSpPr txBox="1"/>
          <p:nvPr/>
        </p:nvSpPr>
        <p:spPr>
          <a:xfrm>
            <a:off x="1812815" y="124355"/>
            <a:ext cx="5606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What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do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want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do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12A03BF-6178-1345-9766-C80221AC3F28}"/>
              </a:ext>
            </a:extLst>
          </p:cNvPr>
          <p:cNvSpPr txBox="1"/>
          <p:nvPr/>
        </p:nvSpPr>
        <p:spPr>
          <a:xfrm>
            <a:off x="0" y="5468649"/>
            <a:ext cx="4838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Overlay a network</a:t>
            </a:r>
            <a:b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on a </a:t>
            </a:r>
            <a:r>
              <a:rPr lang="fr-FR" sz="32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map</a:t>
            </a:r>
            <a:endParaRPr lang="fr-FR" sz="3200" dirty="0">
              <a:solidFill>
                <a:srgbClr val="F29B3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CEE4768-61CC-CF40-850B-D00A4286D274}"/>
              </a:ext>
            </a:extLst>
          </p:cNvPr>
          <p:cNvCxnSpPr/>
          <p:nvPr/>
        </p:nvCxnSpPr>
        <p:spPr>
          <a:xfrm>
            <a:off x="4212236" y="1759655"/>
            <a:ext cx="1963712" cy="1658103"/>
          </a:xfrm>
          <a:prstGeom prst="straightConnector1">
            <a:avLst/>
          </a:prstGeom>
          <a:ln w="73025">
            <a:solidFill>
              <a:srgbClr val="F29B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F3B2088-D5AF-CC47-8A46-D392C903F8C0}"/>
              </a:ext>
            </a:extLst>
          </p:cNvPr>
          <p:cNvCxnSpPr>
            <a:cxnSpLocks/>
          </p:cNvCxnSpPr>
          <p:nvPr/>
        </p:nvCxnSpPr>
        <p:spPr>
          <a:xfrm>
            <a:off x="3230380" y="2577096"/>
            <a:ext cx="2768976" cy="878714"/>
          </a:xfrm>
          <a:prstGeom prst="straightConnector1">
            <a:avLst/>
          </a:prstGeom>
          <a:ln w="73025">
            <a:solidFill>
              <a:srgbClr val="F29B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8A108F9-4E67-744B-86AC-F1A5282CA89B}"/>
              </a:ext>
            </a:extLst>
          </p:cNvPr>
          <p:cNvCxnSpPr>
            <a:cxnSpLocks/>
          </p:cNvCxnSpPr>
          <p:nvPr/>
        </p:nvCxnSpPr>
        <p:spPr>
          <a:xfrm flipV="1">
            <a:off x="4263482" y="3587082"/>
            <a:ext cx="1780478" cy="2101214"/>
          </a:xfrm>
          <a:prstGeom prst="straightConnector1">
            <a:avLst/>
          </a:prstGeom>
          <a:ln w="73025">
            <a:solidFill>
              <a:srgbClr val="F29B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C09EE192-1F81-DA49-9360-BBDB4A81753A}"/>
              </a:ext>
            </a:extLst>
          </p:cNvPr>
          <p:cNvSpPr txBox="1"/>
          <p:nvPr/>
        </p:nvSpPr>
        <p:spPr>
          <a:xfrm rot="18668765">
            <a:off x="2888501" y="4687286"/>
            <a:ext cx="483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</a:t>
            </a:r>
            <a:r>
              <a:rPr lang="fr-FR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it</a:t>
            </a:r>
            <a:r>
              <a:rPr lang="fr-FR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depends</a:t>
            </a:r>
            <a:r>
              <a:rPr lang="fr-FR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on the </a:t>
            </a:r>
            <a:r>
              <a:rPr lang="fr-FR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map</a:t>
            </a:r>
            <a:r>
              <a:rPr lang="fr-FR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!)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09847D6-F820-6F40-A7C2-CE6553CC12F8}"/>
              </a:ext>
            </a:extLst>
          </p:cNvPr>
          <p:cNvSpPr txBox="1"/>
          <p:nvPr/>
        </p:nvSpPr>
        <p:spPr>
          <a:xfrm>
            <a:off x="5125690" y="3117302"/>
            <a:ext cx="4838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Use R</a:t>
            </a:r>
          </a:p>
        </p:txBody>
      </p:sp>
    </p:spTree>
    <p:extLst>
      <p:ext uri="{BB962C8B-B14F-4D97-AF65-F5344CB8AC3E}">
        <p14:creationId xmlns:p14="http://schemas.microsoft.com/office/powerpoint/2010/main" val="2709716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DA6F5573-5DEA-6F43-83A6-423E9D0F02A3}"/>
              </a:ext>
            </a:extLst>
          </p:cNvPr>
          <p:cNvSpPr/>
          <p:nvPr/>
        </p:nvSpPr>
        <p:spPr>
          <a:xfrm>
            <a:off x="3138618" y="2809986"/>
            <a:ext cx="464556" cy="46455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66A1D6FF-5CB9-F343-8E09-9D04B3102CFA}"/>
              </a:ext>
            </a:extLst>
          </p:cNvPr>
          <p:cNvSpPr/>
          <p:nvPr/>
        </p:nvSpPr>
        <p:spPr>
          <a:xfrm>
            <a:off x="5343508" y="2335103"/>
            <a:ext cx="1264510" cy="126451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0A467EE-48FB-6F40-A422-50CF363DE666}"/>
              </a:ext>
            </a:extLst>
          </p:cNvPr>
          <p:cNvSpPr/>
          <p:nvPr/>
        </p:nvSpPr>
        <p:spPr>
          <a:xfrm>
            <a:off x="4246604" y="1408497"/>
            <a:ext cx="642551" cy="64255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34ABE3-1377-4A48-949E-52D7D172BD4C}"/>
              </a:ext>
            </a:extLst>
          </p:cNvPr>
          <p:cNvSpPr txBox="1"/>
          <p:nvPr/>
        </p:nvSpPr>
        <p:spPr>
          <a:xfrm>
            <a:off x="3015049" y="3274542"/>
            <a:ext cx="54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78530E-2699-A44F-AA6B-93BD3E7F4890}"/>
              </a:ext>
            </a:extLst>
          </p:cNvPr>
          <p:cNvSpPr txBox="1"/>
          <p:nvPr/>
        </p:nvSpPr>
        <p:spPr>
          <a:xfrm>
            <a:off x="6568101" y="3334579"/>
            <a:ext cx="494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DE82F13-945B-7942-B369-FAD5ECD8BFBE}"/>
              </a:ext>
            </a:extLst>
          </p:cNvPr>
          <p:cNvSpPr txBox="1"/>
          <p:nvPr/>
        </p:nvSpPr>
        <p:spPr>
          <a:xfrm>
            <a:off x="4394885" y="2148210"/>
            <a:ext cx="494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E092A5B-4282-434B-A6DF-90054672B2D5}"/>
              </a:ext>
            </a:extLst>
          </p:cNvPr>
          <p:cNvCxnSpPr>
            <a:cxnSpLocks/>
          </p:cNvCxnSpPr>
          <p:nvPr/>
        </p:nvCxnSpPr>
        <p:spPr>
          <a:xfrm flipV="1">
            <a:off x="3492841" y="1953886"/>
            <a:ext cx="847862" cy="910332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0AB2EE3-EF67-B243-8E7C-4116B9F16B19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4795057" y="1953886"/>
            <a:ext cx="733634" cy="56640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70691AC-05AF-AB46-A575-D5BAE54A50F6}"/>
              </a:ext>
            </a:extLst>
          </p:cNvPr>
          <p:cNvSpPr txBox="1"/>
          <p:nvPr/>
        </p:nvSpPr>
        <p:spPr>
          <a:xfrm>
            <a:off x="3648963" y="4536008"/>
            <a:ext cx="5016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structure of the network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same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I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just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added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information about the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individuals-vertices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0FD209-CBE8-D441-9B02-4578CF2A07C4}"/>
              </a:ext>
            </a:extLst>
          </p:cNvPr>
          <p:cNvSpPr txBox="1"/>
          <p:nvPr/>
        </p:nvSpPr>
        <p:spPr>
          <a:xfrm>
            <a:off x="286109" y="520616"/>
            <a:ext cx="8503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network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can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made more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complex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by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adding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attributes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the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vertices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9F30585-0459-9A44-9E5B-F0725C1D89EC}"/>
              </a:ext>
            </a:extLst>
          </p:cNvPr>
          <p:cNvSpPr/>
          <p:nvPr/>
        </p:nvSpPr>
        <p:spPr>
          <a:xfrm>
            <a:off x="429638" y="4910143"/>
            <a:ext cx="1264510" cy="12645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2E3216D-519C-284E-B2AA-9FE00796BB28}"/>
              </a:ext>
            </a:extLst>
          </p:cNvPr>
          <p:cNvSpPr/>
          <p:nvPr/>
        </p:nvSpPr>
        <p:spPr>
          <a:xfrm>
            <a:off x="829615" y="5710097"/>
            <a:ext cx="464556" cy="46455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2C4E9D4-4DC1-9146-A49E-D85A93D934E6}"/>
              </a:ext>
            </a:extLst>
          </p:cNvPr>
          <p:cNvSpPr/>
          <p:nvPr/>
        </p:nvSpPr>
        <p:spPr>
          <a:xfrm>
            <a:off x="740617" y="5532102"/>
            <a:ext cx="642551" cy="64255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7B20CB3-397A-0F46-B1B4-E5DBF875FC28}"/>
              </a:ext>
            </a:extLst>
          </p:cNvPr>
          <p:cNvCxnSpPr>
            <a:stCxn id="13" idx="0"/>
          </p:cNvCxnSpPr>
          <p:nvPr/>
        </p:nvCxnSpPr>
        <p:spPr>
          <a:xfrm>
            <a:off x="1061893" y="4910143"/>
            <a:ext cx="11623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4489D8D-7916-5A4E-A240-1A4F026B8D4B}"/>
              </a:ext>
            </a:extLst>
          </p:cNvPr>
          <p:cNvCxnSpPr/>
          <p:nvPr/>
        </p:nvCxnSpPr>
        <p:spPr>
          <a:xfrm>
            <a:off x="1061893" y="5532102"/>
            <a:ext cx="11623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5BCB83A-98CB-A64E-B533-7D7454D72287}"/>
              </a:ext>
            </a:extLst>
          </p:cNvPr>
          <p:cNvCxnSpPr/>
          <p:nvPr/>
        </p:nvCxnSpPr>
        <p:spPr>
          <a:xfrm>
            <a:off x="1061893" y="5710097"/>
            <a:ext cx="11623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A1FE0A4-A620-B845-8B1B-53BB4406B922}"/>
              </a:ext>
            </a:extLst>
          </p:cNvPr>
          <p:cNvSpPr txBox="1"/>
          <p:nvPr/>
        </p:nvSpPr>
        <p:spPr>
          <a:xfrm>
            <a:off x="194577" y="4087197"/>
            <a:ext cx="2820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Wage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in euros: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9D7F2E8-BED5-074F-A9CA-49E92B80E580}"/>
              </a:ext>
            </a:extLst>
          </p:cNvPr>
          <p:cNvSpPr txBox="1"/>
          <p:nvPr/>
        </p:nvSpPr>
        <p:spPr>
          <a:xfrm>
            <a:off x="1850920" y="4735603"/>
            <a:ext cx="16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10 000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81D7820-5C01-AC4D-B0BD-9975C2DFC9B2}"/>
              </a:ext>
            </a:extLst>
          </p:cNvPr>
          <p:cNvSpPr txBox="1"/>
          <p:nvPr/>
        </p:nvSpPr>
        <p:spPr>
          <a:xfrm>
            <a:off x="1820528" y="5356262"/>
            <a:ext cx="16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2 000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D2EC78F-91A9-824F-9288-53DD6706A571}"/>
              </a:ext>
            </a:extLst>
          </p:cNvPr>
          <p:cNvSpPr txBox="1"/>
          <p:nvPr/>
        </p:nvSpPr>
        <p:spPr>
          <a:xfrm>
            <a:off x="1806793" y="5607589"/>
            <a:ext cx="16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1 000</a:t>
            </a:r>
          </a:p>
        </p:txBody>
      </p:sp>
    </p:spTree>
    <p:extLst>
      <p:ext uri="{BB962C8B-B14F-4D97-AF65-F5344CB8AC3E}">
        <p14:creationId xmlns:p14="http://schemas.microsoft.com/office/powerpoint/2010/main" val="2444791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7301594F-767D-744A-B231-3AB4F1F7D1ED}"/>
              </a:ext>
            </a:extLst>
          </p:cNvPr>
          <p:cNvSpPr/>
          <p:nvPr/>
        </p:nvSpPr>
        <p:spPr>
          <a:xfrm>
            <a:off x="5358712" y="2809984"/>
            <a:ext cx="642551" cy="64255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8BFD30AE-3F40-C94E-9192-874E2325E730}"/>
              </a:ext>
            </a:extLst>
          </p:cNvPr>
          <p:cNvSpPr/>
          <p:nvPr/>
        </p:nvSpPr>
        <p:spPr>
          <a:xfrm>
            <a:off x="4246604" y="1408497"/>
            <a:ext cx="642551" cy="64255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C91BA34-4B29-7E4B-81C3-B67C82F76867}"/>
              </a:ext>
            </a:extLst>
          </p:cNvPr>
          <p:cNvSpPr txBox="1"/>
          <p:nvPr/>
        </p:nvSpPr>
        <p:spPr>
          <a:xfrm>
            <a:off x="3076192" y="3542397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A126666-73EB-8B44-83B8-47CC40F6F163}"/>
              </a:ext>
            </a:extLst>
          </p:cNvPr>
          <p:cNvSpPr txBox="1"/>
          <p:nvPr/>
        </p:nvSpPr>
        <p:spPr>
          <a:xfrm>
            <a:off x="5539943" y="3600790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4862478-3EBC-3049-B8C1-4A7A38AF3151}"/>
              </a:ext>
            </a:extLst>
          </p:cNvPr>
          <p:cNvSpPr txBox="1"/>
          <p:nvPr/>
        </p:nvSpPr>
        <p:spPr>
          <a:xfrm>
            <a:off x="4394885" y="2074068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8AB2979-DDEB-8144-8ED8-D74B00424947}"/>
              </a:ext>
            </a:extLst>
          </p:cNvPr>
          <p:cNvCxnSpPr>
            <a:cxnSpLocks/>
          </p:cNvCxnSpPr>
          <p:nvPr/>
        </p:nvCxnSpPr>
        <p:spPr>
          <a:xfrm flipV="1">
            <a:off x="3492841" y="1953886"/>
            <a:ext cx="847862" cy="910332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320B40A-9402-2544-9196-39278EFB4461}"/>
              </a:ext>
            </a:extLst>
          </p:cNvPr>
          <p:cNvCxnSpPr>
            <a:cxnSpLocks/>
          </p:cNvCxnSpPr>
          <p:nvPr/>
        </p:nvCxnSpPr>
        <p:spPr>
          <a:xfrm flipH="1" flipV="1">
            <a:off x="4795056" y="1953886"/>
            <a:ext cx="711938" cy="910332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D899B7C-37C3-2949-8176-83673E1FBC78}"/>
              </a:ext>
            </a:extLst>
          </p:cNvPr>
          <p:cNvCxnSpPr>
            <a:cxnSpLocks/>
            <a:endCxn id="15" idx="5"/>
          </p:cNvCxnSpPr>
          <p:nvPr/>
        </p:nvCxnSpPr>
        <p:spPr>
          <a:xfrm flipH="1" flipV="1">
            <a:off x="2370288" y="2014054"/>
            <a:ext cx="714146" cy="89003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395E7C53-B8DD-5145-A469-12D119AA34C6}"/>
              </a:ext>
            </a:extLst>
          </p:cNvPr>
          <p:cNvSpPr/>
          <p:nvPr/>
        </p:nvSpPr>
        <p:spPr>
          <a:xfrm>
            <a:off x="1821836" y="1465602"/>
            <a:ext cx="642551" cy="64255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CA88DE8-1F4F-2E42-9802-9B0072C0EDD3}"/>
              </a:ext>
            </a:extLst>
          </p:cNvPr>
          <p:cNvSpPr txBox="1"/>
          <p:nvPr/>
        </p:nvSpPr>
        <p:spPr>
          <a:xfrm>
            <a:off x="1961880" y="2108153"/>
            <a:ext cx="26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BFC11F8-115D-2D42-91CA-2B34ED890DFC}"/>
              </a:ext>
            </a:extLst>
          </p:cNvPr>
          <p:cNvSpPr/>
          <p:nvPr/>
        </p:nvSpPr>
        <p:spPr>
          <a:xfrm>
            <a:off x="2944389" y="2801579"/>
            <a:ext cx="642551" cy="64255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9AFC2A9-F1CB-F145-B947-D3A29F1C0DB4}"/>
              </a:ext>
            </a:extLst>
          </p:cNvPr>
          <p:cNvSpPr txBox="1"/>
          <p:nvPr/>
        </p:nvSpPr>
        <p:spPr>
          <a:xfrm>
            <a:off x="1561664" y="4583968"/>
            <a:ext cx="253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Auctioneer</a:t>
            </a:r>
            <a:endParaRPr lang="fr-FR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DC86877-71FD-7D4A-872F-074F4E57FE8F}"/>
              </a:ext>
            </a:extLst>
          </p:cNvPr>
          <p:cNvSpPr txBox="1"/>
          <p:nvPr/>
        </p:nvSpPr>
        <p:spPr>
          <a:xfrm>
            <a:off x="1383890" y="5403942"/>
            <a:ext cx="24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Expert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85BF3D6-1640-7248-977D-5FDAD34D636E}"/>
              </a:ext>
            </a:extLst>
          </p:cNvPr>
          <p:cNvSpPr/>
          <p:nvPr/>
        </p:nvSpPr>
        <p:spPr>
          <a:xfrm>
            <a:off x="1481724" y="5327280"/>
            <a:ext cx="642551" cy="64255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F33CB76-63E7-764B-BCE1-F88616AEE35E}"/>
              </a:ext>
            </a:extLst>
          </p:cNvPr>
          <p:cNvSpPr/>
          <p:nvPr/>
        </p:nvSpPr>
        <p:spPr>
          <a:xfrm>
            <a:off x="1481724" y="4535587"/>
            <a:ext cx="642551" cy="64255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22E6501-5D1F-974D-874D-137FF6157E26}"/>
              </a:ext>
            </a:extLst>
          </p:cNvPr>
          <p:cNvSpPr txBox="1"/>
          <p:nvPr/>
        </p:nvSpPr>
        <p:spPr>
          <a:xfrm>
            <a:off x="4094396" y="5142081"/>
            <a:ext cx="4711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Here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I have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colored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vertex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according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the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individual's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profession. Expert B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worked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auctioneers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and D, and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writer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only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worked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r>
              <a:rPr lang="fr-FR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A. 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4E7E2C5-99DB-4C47-BD69-0E78D420C362}"/>
              </a:ext>
            </a:extLst>
          </p:cNvPr>
          <p:cNvSpPr/>
          <p:nvPr/>
        </p:nvSpPr>
        <p:spPr>
          <a:xfrm>
            <a:off x="1488135" y="6095521"/>
            <a:ext cx="642551" cy="6425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3A41EA1-60C1-5B4F-9D96-64FA3CBB5D35}"/>
              </a:ext>
            </a:extLst>
          </p:cNvPr>
          <p:cNvSpPr txBox="1"/>
          <p:nvPr/>
        </p:nvSpPr>
        <p:spPr>
          <a:xfrm>
            <a:off x="1371719" y="6228372"/>
            <a:ext cx="24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Critic</a:t>
            </a:r>
            <a:endParaRPr lang="fr-FR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A608FA1-8D8B-574B-886D-22E14BACF6D5}"/>
              </a:ext>
            </a:extLst>
          </p:cNvPr>
          <p:cNvSpPr/>
          <p:nvPr/>
        </p:nvSpPr>
        <p:spPr>
          <a:xfrm>
            <a:off x="5358712" y="2797968"/>
            <a:ext cx="642551" cy="6425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4684C83-51A9-4047-A9C2-CB92A73AECE3}"/>
              </a:ext>
            </a:extLst>
          </p:cNvPr>
          <p:cNvSpPr txBox="1"/>
          <p:nvPr/>
        </p:nvSpPr>
        <p:spPr>
          <a:xfrm>
            <a:off x="286109" y="520616"/>
            <a:ext cx="8503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network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can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made more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complex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by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adding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attributes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the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vertices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29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888A16F-7090-9F46-A530-3E21028E5EB0}"/>
              </a:ext>
            </a:extLst>
          </p:cNvPr>
          <p:cNvSpPr txBox="1"/>
          <p:nvPr/>
        </p:nvSpPr>
        <p:spPr>
          <a:xfrm>
            <a:off x="347069" y="2837096"/>
            <a:ext cx="8503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How to structure the input file:</a:t>
            </a:r>
          </a:p>
        </p:txBody>
      </p:sp>
    </p:spTree>
    <p:extLst>
      <p:ext uri="{BB962C8B-B14F-4D97-AF65-F5344CB8AC3E}">
        <p14:creationId xmlns:p14="http://schemas.microsoft.com/office/powerpoint/2010/main" val="3112662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888A16F-7090-9F46-A530-3E21028E5EB0}"/>
              </a:ext>
            </a:extLst>
          </p:cNvPr>
          <p:cNvSpPr txBox="1"/>
          <p:nvPr/>
        </p:nvSpPr>
        <p:spPr>
          <a:xfrm>
            <a:off x="168369" y="292016"/>
            <a:ext cx="8503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Option #1 :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link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matrix (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vertices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are in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rows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columns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)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080143B-9FA5-6F41-BFED-D3DEA763F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4" t="23282" r="1334"/>
          <a:stretch/>
        </p:blipFill>
        <p:spPr>
          <a:xfrm>
            <a:off x="289560" y="1234440"/>
            <a:ext cx="8534400" cy="459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68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364816" y="4777162"/>
            <a:ext cx="37791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2000" dirty="0">
                <a:latin typeface="+mn-lt"/>
              </a:rPr>
              <a:t>Une source bien pratique : </a:t>
            </a:r>
          </a:p>
          <a:p>
            <a:pPr algn="ctr">
              <a:defRPr/>
            </a:pPr>
            <a:r>
              <a:rPr lang="fr-FR" sz="2000" dirty="0">
                <a:latin typeface="+mn-lt"/>
              </a:rPr>
              <a:t>le </a:t>
            </a:r>
            <a:r>
              <a:rPr lang="fr-FR" sz="2000" i="1" dirty="0">
                <a:latin typeface="+mn-lt"/>
              </a:rPr>
              <a:t>Bottin du commerce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8C22BF-90FE-B54A-A468-10B577C04ED3}"/>
              </a:ext>
            </a:extLst>
          </p:cNvPr>
          <p:cNvSpPr/>
          <p:nvPr/>
        </p:nvSpPr>
        <p:spPr>
          <a:xfrm>
            <a:off x="-12701" y="5774608"/>
            <a:ext cx="9156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https://github.com/Saint-Raymond/tutorials/tree/main/Reseaux_avec_R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629164-9A1D-A845-B276-8384A88334FC}"/>
              </a:ext>
            </a:extLst>
          </p:cNvPr>
          <p:cNvSpPr/>
          <p:nvPr/>
        </p:nvSpPr>
        <p:spPr>
          <a:xfrm>
            <a:off x="781049" y="487686"/>
            <a:ext cx="756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How to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visualize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networks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R software: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E20D0F-2828-0B4C-A5F0-B15AC659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2463"/>
            <a:ext cx="9144000" cy="44580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C6858B2-07AC-5A46-9AE6-541F60737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199" y="103450"/>
            <a:ext cx="13208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9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8DB736C-5179-514D-BB84-3E29C524114A}"/>
              </a:ext>
            </a:extLst>
          </p:cNvPr>
          <p:cNvSpPr txBox="1"/>
          <p:nvPr/>
        </p:nvSpPr>
        <p:spPr>
          <a:xfrm>
            <a:off x="350520" y="1211541"/>
            <a:ext cx="85496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library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("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igraph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")</a:t>
            </a:r>
          </a:p>
          <a:p>
            <a:endParaRPr lang="fr-FR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# I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need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csv file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names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(and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attributes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if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any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) of 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my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vertices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  <a:p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nodes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&lt;- read.csv2( »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path_to_my_csv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", header=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as.is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=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)</a:t>
            </a:r>
          </a:p>
          <a:p>
            <a:endParaRPr lang="fr-FR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# I open the csv file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links (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written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Option #3, bipartite)</a:t>
            </a:r>
          </a:p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links &lt;- read.csv2("./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auctionlinks.csv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", header=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as.is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=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)</a:t>
            </a:r>
          </a:p>
          <a:p>
            <a:endParaRPr lang="fr-FR" sz="2000" dirty="0">
              <a:solidFill>
                <a:schemeClr val="accent6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# I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build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network:</a:t>
            </a:r>
          </a:p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 &lt;-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graph_from_data_frame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(d=links,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vertices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=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nodes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directed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=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) </a:t>
            </a:r>
          </a:p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plot(net)</a:t>
            </a:r>
          </a:p>
          <a:p>
            <a:endParaRPr lang="fr-FR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# For more information,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see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script in the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Github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repository</a:t>
            </a:r>
            <a:r>
              <a:rPr lang="fr-FR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</a:p>
          <a:p>
            <a:endParaRPr lang="fr-FR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91118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364816" y="4777162"/>
            <a:ext cx="37791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2000" dirty="0">
                <a:latin typeface="+mn-lt"/>
              </a:rPr>
              <a:t>Une source bien pratique : </a:t>
            </a:r>
          </a:p>
          <a:p>
            <a:pPr algn="ctr">
              <a:defRPr/>
            </a:pPr>
            <a:r>
              <a:rPr lang="fr-FR" sz="2000" dirty="0">
                <a:latin typeface="+mn-lt"/>
              </a:rPr>
              <a:t>le </a:t>
            </a:r>
            <a:r>
              <a:rPr lang="fr-FR" sz="2000" i="1" dirty="0">
                <a:latin typeface="+mn-lt"/>
              </a:rPr>
              <a:t>Bottin du commerce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8C22BF-90FE-B54A-A468-10B577C04ED3}"/>
              </a:ext>
            </a:extLst>
          </p:cNvPr>
          <p:cNvSpPr/>
          <p:nvPr/>
        </p:nvSpPr>
        <p:spPr>
          <a:xfrm>
            <a:off x="-12701" y="5774608"/>
            <a:ext cx="9156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https://github.com/Saint-Raymond/tutorials/tree/main/Gephi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629164-9A1D-A845-B276-8384A88334FC}"/>
              </a:ext>
            </a:extLst>
          </p:cNvPr>
          <p:cNvSpPr/>
          <p:nvPr/>
        </p:nvSpPr>
        <p:spPr>
          <a:xfrm>
            <a:off x="781049" y="487686"/>
            <a:ext cx="756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How to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visualize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networks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Gephi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82C5DF-444C-AE4A-82CE-2439AF74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6403"/>
            <a:ext cx="9144000" cy="386519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30F52E8-53CC-5D47-825B-C3D064CAA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679" y="94641"/>
            <a:ext cx="15113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39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F16E393-8B02-E84F-94E7-504C3A5FF40C}"/>
              </a:ext>
            </a:extLst>
          </p:cNvPr>
          <p:cNvSpPr txBox="1"/>
          <p:nvPr/>
        </p:nvSpPr>
        <p:spPr>
          <a:xfrm>
            <a:off x="470086" y="2927138"/>
            <a:ext cx="8097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C.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Phylogenetic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networks</a:t>
            </a:r>
          </a:p>
        </p:txBody>
      </p:sp>
    </p:spTree>
    <p:extLst>
      <p:ext uri="{BB962C8B-B14F-4D97-AF65-F5344CB8AC3E}">
        <p14:creationId xmlns:p14="http://schemas.microsoft.com/office/powerpoint/2010/main" val="2932339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D3278AA-9D15-F943-96A1-1098528F9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5393"/>
            <a:ext cx="9144000" cy="53472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5775EF-9E49-7646-9AFB-8201DF022FFF}"/>
              </a:ext>
            </a:extLst>
          </p:cNvPr>
          <p:cNvSpPr/>
          <p:nvPr/>
        </p:nvSpPr>
        <p:spPr>
          <a:xfrm>
            <a:off x="0" y="19632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Philippe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Gambette’s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conference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at the DHAI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seminar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AB16C2-B167-B340-94C0-803A2B635D22}"/>
              </a:ext>
            </a:extLst>
          </p:cNvPr>
          <p:cNvSpPr/>
          <p:nvPr/>
        </p:nvSpPr>
        <p:spPr>
          <a:xfrm>
            <a:off x="1772938" y="6307283"/>
            <a:ext cx="52613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https://savoirs.ens.fr/expose.php?id=3912</a:t>
            </a:r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3917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4E358B3-9A9F-474A-A02F-E1072547332A}"/>
              </a:ext>
            </a:extLst>
          </p:cNvPr>
          <p:cNvSpPr txBox="1"/>
          <p:nvPr/>
        </p:nvSpPr>
        <p:spPr>
          <a:xfrm>
            <a:off x="2073729" y="212271"/>
            <a:ext cx="5747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http://treecloud.univ-mlv.fr</a:t>
            </a:r>
            <a:r>
              <a:rPr lang="fr-FR" sz="3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07ABEB-A08C-454B-A496-A715129AF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37292"/>
            <a:ext cx="8490857" cy="592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012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58EC701-D2A8-354D-8AC2-A985DE846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0"/>
            <a:ext cx="9144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45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1D9D2C-2760-6A4F-84E3-693A1029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084"/>
            <a:ext cx="9144000" cy="64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76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50831B7-7318-0548-9BDB-19E6E1783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406400"/>
            <a:ext cx="72644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34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0F121A7-0640-694C-9B02-4F1EC067D82D}"/>
              </a:ext>
            </a:extLst>
          </p:cNvPr>
          <p:cNvSpPr txBox="1"/>
          <p:nvPr/>
        </p:nvSpPr>
        <p:spPr>
          <a:xfrm>
            <a:off x="530826" y="168068"/>
            <a:ext cx="8097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Conclusive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remarks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b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#1 The best </a:t>
            </a:r>
            <a:r>
              <a:rPr lang="fr-FR" sz="28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fr-FR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fr-FR" sz="28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enemy</a:t>
            </a:r>
            <a:r>
              <a:rPr lang="fr-FR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the good. 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5AC549-11F9-2846-80E7-7B4160356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951"/>
            <a:ext cx="9144000" cy="384407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FB9E7AC-C68C-5742-8407-25273C6AF37E}"/>
              </a:ext>
            </a:extLst>
          </p:cNvPr>
          <p:cNvSpPr txBox="1"/>
          <p:nvPr/>
        </p:nvSpPr>
        <p:spPr>
          <a:xfrm>
            <a:off x="0" y="5337417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especially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when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plot a network on a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map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)</a:t>
            </a:r>
          </a:p>
          <a:p>
            <a:pPr algn="ctr"/>
            <a:endParaRPr lang="fr-FR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Most of the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visualizations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are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unusable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  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Wingdings" pitchFamily="2" charset="2"/>
              </a:rPr>
              <a:t>    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5485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EB41D2F-1237-6A47-A409-28A5E8A43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582"/>
            <a:ext cx="9144000" cy="534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00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F93F764-F0E7-8E42-8F68-B9D219A87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507"/>
            <a:ext cx="9144000" cy="53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74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F16E393-8B02-E84F-94E7-504C3A5FF40C}"/>
              </a:ext>
            </a:extLst>
          </p:cNvPr>
          <p:cNvSpPr txBox="1"/>
          <p:nvPr/>
        </p:nvSpPr>
        <p:spPr>
          <a:xfrm>
            <a:off x="-118418" y="1234840"/>
            <a:ext cx="4838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Compute</a:t>
            </a:r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statistics</a:t>
            </a:r>
            <a:endParaRPr lang="fr-FR" sz="3200" dirty="0">
              <a:solidFill>
                <a:srgbClr val="6A9DB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C50B502-C72B-5B4D-BDFC-0F6E53DBA427}"/>
              </a:ext>
            </a:extLst>
          </p:cNvPr>
          <p:cNvSpPr txBox="1"/>
          <p:nvPr/>
        </p:nvSpPr>
        <p:spPr>
          <a:xfrm>
            <a:off x="0" y="3633950"/>
            <a:ext cx="4838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Draw</a:t>
            </a:r>
            <a: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beautiful</a:t>
            </a:r>
            <a:b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32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networks </a:t>
            </a:r>
            <a:r>
              <a:rPr lang="fr-FR" sz="20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(for publication)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21CF048-5E85-734E-9A2E-23359257EADB}"/>
              </a:ext>
            </a:extLst>
          </p:cNvPr>
          <p:cNvSpPr txBox="1"/>
          <p:nvPr/>
        </p:nvSpPr>
        <p:spPr>
          <a:xfrm>
            <a:off x="-222354" y="2345325"/>
            <a:ext cx="4838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Go </a:t>
            </a:r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fast</a:t>
            </a:r>
            <a:endParaRPr lang="fr-FR" sz="3200" dirty="0">
              <a:solidFill>
                <a:srgbClr val="6A9DB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B0FD739-50E0-CB45-B2D4-E7653F32516A}"/>
              </a:ext>
            </a:extLst>
          </p:cNvPr>
          <p:cNvSpPr txBox="1"/>
          <p:nvPr/>
        </p:nvSpPr>
        <p:spPr>
          <a:xfrm>
            <a:off x="1812815" y="124355"/>
            <a:ext cx="5606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What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do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want</a:t>
            </a:r>
            <a:r>
              <a:rPr lang="fr-FR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do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12A03BF-6178-1345-9766-C80221AC3F28}"/>
              </a:ext>
            </a:extLst>
          </p:cNvPr>
          <p:cNvSpPr txBox="1"/>
          <p:nvPr/>
        </p:nvSpPr>
        <p:spPr>
          <a:xfrm>
            <a:off x="0" y="5468649"/>
            <a:ext cx="4838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Overlay a network</a:t>
            </a:r>
            <a:b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3200" dirty="0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on a </a:t>
            </a:r>
            <a:r>
              <a:rPr lang="fr-FR" sz="3200" dirty="0" err="1">
                <a:solidFill>
                  <a:srgbClr val="6A9DB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map</a:t>
            </a:r>
            <a:endParaRPr lang="fr-FR" sz="3200" dirty="0">
              <a:solidFill>
                <a:srgbClr val="6A9DB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0974F34-06AE-324D-A8D3-82376BF763B8}"/>
              </a:ext>
            </a:extLst>
          </p:cNvPr>
          <p:cNvCxnSpPr>
            <a:cxnSpLocks/>
          </p:cNvCxnSpPr>
          <p:nvPr/>
        </p:nvCxnSpPr>
        <p:spPr>
          <a:xfrm>
            <a:off x="3991587" y="3898227"/>
            <a:ext cx="2275398" cy="0"/>
          </a:xfrm>
          <a:prstGeom prst="straightConnector1">
            <a:avLst/>
          </a:prstGeom>
          <a:ln w="73025">
            <a:solidFill>
              <a:srgbClr val="F29B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103392E5-1ED3-3D46-8B89-77F0D86D5A93}"/>
              </a:ext>
            </a:extLst>
          </p:cNvPr>
          <p:cNvSpPr txBox="1"/>
          <p:nvPr/>
        </p:nvSpPr>
        <p:spPr>
          <a:xfrm>
            <a:off x="4838329" y="3203063"/>
            <a:ext cx="48383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Use </a:t>
            </a:r>
          </a:p>
          <a:p>
            <a:pPr algn="ctr"/>
            <a:r>
              <a:rPr lang="fr-FR" sz="6000" dirty="0" err="1">
                <a:solidFill>
                  <a:srgbClr val="F29B3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Gephi</a:t>
            </a:r>
            <a:endParaRPr lang="fr-FR" sz="6000" dirty="0">
              <a:solidFill>
                <a:srgbClr val="F29B3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6663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F92062-83CA-A74A-89C8-1F6E5A9B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63" y="1107346"/>
            <a:ext cx="7978988" cy="55372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5D3C8E-40CB-4B4F-9FFF-AAB46A1A65EE}"/>
              </a:ext>
            </a:extLst>
          </p:cNvPr>
          <p:cNvSpPr/>
          <p:nvPr/>
        </p:nvSpPr>
        <p:spPr>
          <a:xfrm>
            <a:off x="1143000" y="3520440"/>
            <a:ext cx="1066800" cy="289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0E7A48-758E-7642-B027-CA610A5BD393}"/>
              </a:ext>
            </a:extLst>
          </p:cNvPr>
          <p:cNvSpPr/>
          <p:nvPr/>
        </p:nvSpPr>
        <p:spPr>
          <a:xfrm>
            <a:off x="738290" y="167646"/>
            <a:ext cx="756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Prepare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your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input file </a:t>
            </a:r>
            <a:r>
              <a:rPr lang="fr-FR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https://medialab.github.io/table2net/</a:t>
            </a:r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9641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888A16F-7090-9F46-A530-3E21028E5EB0}"/>
              </a:ext>
            </a:extLst>
          </p:cNvPr>
          <p:cNvSpPr txBox="1"/>
          <p:nvPr/>
        </p:nvSpPr>
        <p:spPr>
          <a:xfrm>
            <a:off x="168369" y="292016"/>
            <a:ext cx="8503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Option #1 : normal network.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F52C22-B440-0E47-818A-883D736DB25D}"/>
              </a:ext>
            </a:extLst>
          </p:cNvPr>
          <p:cNvSpPr/>
          <p:nvPr/>
        </p:nvSpPr>
        <p:spPr>
          <a:xfrm>
            <a:off x="3931920" y="342319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want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single type of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nodes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for instance </a:t>
            </a:r>
            <a:r>
              <a:rPr lang="fr-FR" sz="20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art </a:t>
            </a:r>
            <a:r>
              <a:rPr lang="fr-FR" sz="2000" i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market</a:t>
            </a:r>
            <a:r>
              <a:rPr lang="fr-FR" sz="20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i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actors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They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will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linked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when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they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share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value in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another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column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for instance </a:t>
            </a:r>
            <a:r>
              <a:rPr lang="fr-FR" sz="2000" i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Lugt</a:t>
            </a:r>
            <a:r>
              <a:rPr lang="fr-FR" sz="20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2000" i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number</a:t>
            </a:r>
            <a:r>
              <a:rPr lang="fr-FR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786F01C-1A10-4848-AFF9-F4885F8CC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846"/>
          <a:stretch/>
        </p:blipFill>
        <p:spPr>
          <a:xfrm>
            <a:off x="514394" y="753681"/>
            <a:ext cx="2716486" cy="610431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4D39416-D261-7349-AC21-D391476CC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080" y="1379778"/>
            <a:ext cx="3429000" cy="159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0883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1744</TotalTime>
  <Words>1222</Words>
  <Application>Microsoft Macintosh PowerPoint</Application>
  <PresentationFormat>Affichage à l'écran (4:3)</PresentationFormat>
  <Paragraphs>153</Paragraphs>
  <Slides>43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Futura Medium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Microsoft Office User</cp:lastModifiedBy>
  <cp:revision>72</cp:revision>
  <cp:lastPrinted>2021-03-27T21:54:10Z</cp:lastPrinted>
  <dcterms:created xsi:type="dcterms:W3CDTF">2021-02-04T09:30:21Z</dcterms:created>
  <dcterms:modified xsi:type="dcterms:W3CDTF">2021-04-13T19:24:51Z</dcterms:modified>
</cp:coreProperties>
</file>